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64100" cy="42799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FE9"/>
    <a:srgbClr val="DF9135"/>
    <a:srgbClr val="4F81BD"/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87"/>
  </p:normalViewPr>
  <p:slideViewPr>
    <p:cSldViewPr>
      <p:cViewPr>
        <p:scale>
          <a:sx n="110" d="100"/>
          <a:sy n="110" d="100"/>
        </p:scale>
        <p:origin x="792" y="-17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2370" y="67342"/>
            <a:ext cx="30266640" cy="4058984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venir Roman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39188" y="520700"/>
            <a:ext cx="18043525" cy="32793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endParaRPr lang="en-US" altLang="zh-CN" sz="8800" b="1" dirty="0">
              <a:solidFill>
                <a:srgbClr val="FFFFFF"/>
              </a:solidFill>
              <a:latin typeface="Avenir Roman" panose="02000503020000020003" pitchFamily="2" charset="0"/>
              <a:cs typeface="Arial Black" pitchFamily="18" charset="0"/>
            </a:endParaRP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800" b="1" dirty="0">
                <a:solidFill>
                  <a:srgbClr val="FFFFFF"/>
                </a:solidFill>
                <a:latin typeface="Avenir Roman" panose="02000503020000020003" pitchFamily="2" charset="0"/>
                <a:cs typeface="Arial Black" pitchFamily="18" charset="0"/>
              </a:rPr>
              <a:t>Superconductivity</a:t>
            </a: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000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4000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E6B88-15D8-BF49-A4B0-2DD0FCB567FC}"/>
              </a:ext>
            </a:extLst>
          </p:cNvPr>
          <p:cNvGrpSpPr/>
          <p:nvPr/>
        </p:nvGrpSpPr>
        <p:grpSpPr>
          <a:xfrm>
            <a:off x="425450" y="316736"/>
            <a:ext cx="4343401" cy="3578267"/>
            <a:chOff x="196851" y="57676"/>
            <a:chExt cx="4343401" cy="357826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21CF55-4DE4-FA4D-B4C9-81D74DF3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022F08-7E89-6344-BF04-A2060CFD3E5C}"/>
              </a:ext>
            </a:extLst>
          </p:cNvPr>
          <p:cNvGrpSpPr/>
          <p:nvPr/>
        </p:nvGrpSpPr>
        <p:grpSpPr>
          <a:xfrm>
            <a:off x="133124" y="4379431"/>
            <a:ext cx="13970450" cy="14342747"/>
            <a:chOff x="273050" y="4880131"/>
            <a:chExt cx="9317958" cy="11789287"/>
          </a:xfrm>
        </p:grpSpPr>
        <p:sp>
          <p:nvSpPr>
            <p:cNvPr id="11" name="Freeform 3"/>
            <p:cNvSpPr/>
            <p:nvPr/>
          </p:nvSpPr>
          <p:spPr>
            <a:xfrm>
              <a:off x="273050" y="4880131"/>
              <a:ext cx="9317958" cy="47778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What is it?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E66545-D881-714C-8E21-47455B84C62A}"/>
                </a:ext>
              </a:extLst>
            </p:cNvPr>
            <p:cNvSpPr/>
            <p:nvPr/>
          </p:nvSpPr>
          <p:spPr>
            <a:xfrm>
              <a:off x="273050" y="5466416"/>
              <a:ext cx="9317958" cy="1120300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5E1649E-4D1F-8C40-9A74-FFE1DE45F88E}"/>
              </a:ext>
            </a:extLst>
          </p:cNvPr>
          <p:cNvGrpSpPr/>
          <p:nvPr/>
        </p:nvGrpSpPr>
        <p:grpSpPr>
          <a:xfrm>
            <a:off x="133123" y="18896155"/>
            <a:ext cx="29999956" cy="20872445"/>
            <a:chOff x="240400" y="4880132"/>
            <a:chExt cx="32060199" cy="10989150"/>
          </a:xfrm>
        </p:grpSpPr>
        <p:sp>
          <p:nvSpPr>
            <p:cNvPr id="92" name="Freeform 3">
              <a:extLst>
                <a:ext uri="{FF2B5EF4-FFF2-40B4-BE49-F238E27FC236}">
                  <a16:creationId xmlns:a16="http://schemas.microsoft.com/office/drawing/2014/main" id="{C035300C-3CC1-B041-B172-1E2ED75289BA}"/>
                </a:ext>
              </a:extLst>
            </p:cNvPr>
            <p:cNvSpPr/>
            <p:nvPr/>
          </p:nvSpPr>
          <p:spPr>
            <a:xfrm>
              <a:off x="240400" y="4880132"/>
              <a:ext cx="32060199" cy="416770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History of Superconductivity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1033E5-17E2-1A4A-A0CA-555F1EA0D74C}"/>
                </a:ext>
              </a:extLst>
            </p:cNvPr>
            <p:cNvSpPr/>
            <p:nvPr/>
          </p:nvSpPr>
          <p:spPr>
            <a:xfrm>
              <a:off x="273050" y="5350654"/>
              <a:ext cx="32027549" cy="1051862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14360193" y="4379430"/>
            <a:ext cx="15772886" cy="6275894"/>
            <a:chOff x="273050" y="4880129"/>
            <a:chExt cx="9317958" cy="10989151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29"/>
              <a:ext cx="9317958" cy="1012740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How do we produce useful magnetic fields?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6129070"/>
              <a:ext cx="9317958" cy="974021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52275B9-DDD0-D143-A431-59B197F39F9A}"/>
              </a:ext>
            </a:extLst>
          </p:cNvPr>
          <p:cNvSpPr txBox="1"/>
          <p:nvPr/>
        </p:nvSpPr>
        <p:spPr>
          <a:xfrm>
            <a:off x="425450" y="5498048"/>
            <a:ext cx="13183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Superconductivity allows electricity to flow through a conductor without resistance.</a:t>
            </a:r>
          </a:p>
          <a:p>
            <a:endParaRPr lang="en-US" sz="2400" dirty="0">
              <a:latin typeface="Avenir Roman" panose="02000503020000020003" pitchFamily="2" charset="0"/>
            </a:endParaRPr>
          </a:p>
          <a:p>
            <a:r>
              <a:rPr lang="en-US" sz="2400" dirty="0">
                <a:latin typeface="Avenir Roman" panose="02000503020000020003" pitchFamily="2" charset="0"/>
              </a:rPr>
              <a:t>If you flow electricity into a metal wire loop, it will conduct electrical current until the power source is removed.</a:t>
            </a:r>
          </a:p>
          <a:p>
            <a:endParaRPr lang="en-US" sz="2400" dirty="0">
              <a:latin typeface="Avenir Roman" panose="02000503020000020003" pitchFamily="2" charset="0"/>
            </a:endParaRPr>
          </a:p>
          <a:p>
            <a:r>
              <a:rPr lang="en-US" sz="2400" dirty="0">
                <a:latin typeface="Avenir Roman" panose="02000503020000020003" pitchFamily="2" charset="0"/>
              </a:rPr>
              <a:t>BUT if the loop is made superconducting by keeping it cooled with liquid Helium, you could start a flow of electricity, remove the power source and </a:t>
            </a:r>
            <a:r>
              <a:rPr 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ONE YEAR LATER </a:t>
            </a:r>
            <a:r>
              <a:rPr lang="en-US" sz="2400" dirty="0">
                <a:latin typeface="Avenir Roman" panose="02000503020000020003" pitchFamily="2" charset="0"/>
              </a:rPr>
              <a:t>the electricity </a:t>
            </a:r>
            <a:r>
              <a:rPr 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WOULD STILL BE FLOWING!</a:t>
            </a:r>
          </a:p>
          <a:p>
            <a:endParaRPr lang="en-US" sz="2400" dirty="0">
              <a:solidFill>
                <a:srgbClr val="FF0000"/>
              </a:solidFill>
              <a:latin typeface="Avenir Roman" panose="02000503020000020003" pitchFamily="2" charset="0"/>
            </a:endParaRPr>
          </a:p>
          <a:p>
            <a:r>
              <a:rPr lang="en-US" sz="2400" dirty="0">
                <a:latin typeface="Avenir Roman" panose="02000503020000020003" pitchFamily="2" charset="0"/>
              </a:rPr>
              <a:t>Now that’s </a:t>
            </a:r>
            <a:r>
              <a:rPr lang="en-US" sz="2400" dirty="0" err="1">
                <a:solidFill>
                  <a:srgbClr val="FF0000"/>
                </a:solidFill>
                <a:latin typeface="Avenir Roman" panose="02000503020000020003" pitchFamily="2" charset="0"/>
              </a:rPr>
              <a:t>SUPER</a:t>
            </a:r>
            <a:r>
              <a:rPr lang="en-US" sz="2400" dirty="0" err="1">
                <a:latin typeface="Avenir Roman" panose="02000503020000020003" pitchFamily="2" charset="0"/>
              </a:rPr>
              <a:t>conductivity</a:t>
            </a:r>
            <a:r>
              <a:rPr lang="en-US" sz="2400" dirty="0">
                <a:latin typeface="Avenir Roman" panose="02000503020000020003" pitchFamily="2" charset="0"/>
              </a:rPr>
              <a:t>!  It is a way of </a:t>
            </a:r>
            <a:r>
              <a:rPr 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ELIMINATING</a:t>
            </a:r>
            <a:r>
              <a:rPr lang="en-US" sz="2400" dirty="0">
                <a:latin typeface="Avenir Roman" panose="02000503020000020003" pitchFamily="2" charset="0"/>
              </a:rPr>
              <a:t> energy loss!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326562" y="17394758"/>
            <a:ext cx="13586288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Here you see an ordinary cube-shaped magnet floating above a disc of superconducting material which is being cooled by liquid Nitrogen. This phenomena is called the Meissner Effect after one of the scientists who discovered it.</a:t>
            </a:r>
          </a:p>
          <a:p>
            <a:pPr algn="just"/>
            <a:r>
              <a:rPr lang="en-US" dirty="0">
                <a:latin typeface="Avenir Roman" panose="02000503020000020003" pitchFamily="2" charset="0"/>
              </a:rPr>
              <a:t>The superconducting disc behaves like a magnet and opposes the cube-shaped magnet forcing it to levitate.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558" y="784098"/>
            <a:ext cx="4203521" cy="3186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2" y="9351944"/>
            <a:ext cx="13586288" cy="799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2" y="20027900"/>
            <a:ext cx="15412344" cy="857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278" y="21684978"/>
            <a:ext cx="14126136" cy="787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4" y="30848300"/>
            <a:ext cx="13972686" cy="667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729" y="31076900"/>
            <a:ext cx="15000302" cy="850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16122651" y="30212511"/>
            <a:ext cx="12268200" cy="5693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venir Roman" panose="02000503020000020003" pitchFamily="2" charset="0"/>
              </a:rPr>
              <a:t>Superconducting materials and when they were discovered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650" y="5188495"/>
            <a:ext cx="10096274" cy="541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14360193" y="10960102"/>
            <a:ext cx="15772886" cy="7762076"/>
            <a:chOff x="273050" y="4880132"/>
            <a:chExt cx="9317958" cy="11083213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32"/>
              <a:ext cx="9317958" cy="710272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Why do we use superconducting magnets?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5684467"/>
              <a:ext cx="9317958" cy="1027887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Roman" panose="02000503020000020003" pitchFamily="2" charset="0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917" y="11609797"/>
            <a:ext cx="11619294" cy="697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26426830" y="12343636"/>
            <a:ext cx="3208975" cy="54322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So we can produce </a:t>
            </a: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  <a:sym typeface="Wingdings" panose="05000000000000000000" pitchFamily="2" charset="2"/>
              </a:rPr>
              <a:t>HIGHER</a:t>
            </a: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 magnetic fields, make our magnets </a:t>
            </a: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  <a:sym typeface="Wingdings" panose="05000000000000000000" pitchFamily="2" charset="2"/>
              </a:rPr>
              <a:t>SMALLER</a:t>
            </a: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  <a:sym typeface="Wingdings" panose="05000000000000000000" pitchFamily="2" charset="2"/>
              </a:rPr>
              <a:t>INCREASE</a:t>
            </a: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 overall efficiency.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A small amount of superconductor can carry much more electricity than the same amount of Copper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The chart here shows some of the different types of superconductor and how much electrical current they can carry to produce different magnetic fields – can you spot where Copper is?</a:t>
            </a:r>
            <a:endParaRPr lang="en-US" dirty="0">
              <a:latin typeface="Avenir Roman" panose="02000503020000020003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27047267" y="6086427"/>
            <a:ext cx="2946400" cy="30623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By making loops of wire with lots of turns and flowing electrical current through the wire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/>
              <a:buChar char="à"/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Just like the coils we are using in our two big superconducting magnets, the </a:t>
            </a: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  <a:sym typeface="Wingdings" panose="05000000000000000000" pitchFamily="2" charset="2"/>
              </a:rPr>
              <a:t>TORUS </a:t>
            </a: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and the </a:t>
            </a: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  <a:sym typeface="Wingdings" panose="05000000000000000000" pitchFamily="2" charset="2"/>
              </a:rPr>
              <a:t>SOLENOID</a:t>
            </a:r>
            <a:endParaRPr lang="en-US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14550917" y="6921500"/>
            <a:ext cx="1721288" cy="15234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venir Roman" panose="02000503020000020003" pitchFamily="2" charset="0"/>
                <a:sym typeface="Wingdings" panose="05000000000000000000" pitchFamily="2" charset="2"/>
              </a:rPr>
              <a:t>A coil of wire looks just like a magnet with North and South poles</a:t>
            </a:r>
            <a:endParaRPr lang="en-US" dirty="0">
              <a:latin typeface="Avenir Roman" panose="02000503020000020003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290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宋体</vt:lpstr>
      <vt:lpstr>Arial</vt:lpstr>
      <vt:lpstr>Arial Black</vt:lpstr>
      <vt:lpstr>Avenir Roman</vt:lpstr>
      <vt:lpstr>Calibri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Ruben Fair</dc:creator>
  <cp:lastModifiedBy>Maurizio Ungaro</cp:lastModifiedBy>
  <cp:revision>290</cp:revision>
  <cp:lastPrinted>2018-04-25T20:58:51Z</cp:lastPrinted>
  <dcterms:created xsi:type="dcterms:W3CDTF">2006-08-16T00:00:00Z</dcterms:created>
  <dcterms:modified xsi:type="dcterms:W3CDTF">2018-05-17T20:39:03Z</dcterms:modified>
</cp:coreProperties>
</file>